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92" r:id="rId1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7" Type="http://schemas.openxmlformats.org/officeDocument/2006/relationships/slide" Target="slides/slide5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8.xml"/><Relationship Id="rId2" Type="http://schemas.openxmlformats.org/officeDocument/2006/relationships/hyperlink" Target="http://owl.gsfc.nasa.gov/owl.jpg.jpeg" TargetMode="External"/><Relationship Id="rId3" Type="http://schemas.openxmlformats.org/officeDocument/2006/relationships/image" Target="../media/image206.jpeg"/><Relationship Id="rId4" Type="http://schemas.openxmlformats.org/officeDocument/2006/relationships/image" Target="../media/image207.png"/><Relationship Id="rId5" Type="http://schemas.openxmlformats.org/officeDocument/2006/relationships/image" Target="../media/image208.png"/></Relationships>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2">
            <a:extLst>
              <a:ext uri="{FF2B5EF4-FFF2-40B4-BE49-F238E27FC236}">
                <a16:creationId xmlns:a16="http://schemas.microsoft.com/office/drawing/2014/main" id="{3AE7DBF1-9B05-F86F-7F7F-1F0076F7B940}"/>
              </a:ext>
            </a:extLst>
          </p:cNvPr>
          <p:cNvSpPr txBox="1">
            <a:spLocks noChangeArrowheads="1"/>
          </p:cNvSpPr>
          <p:nvPr/>
        </p:nvSpPr>
        <p:spPr bwMode="auto">
          <a:xfrm>
            <a:off x="1828801" y="685801"/>
            <a:ext cx="574704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endParaRPr lang="en-US" altLang="zh-CN" sz="2177">
              <a:solidFill>
                <a:srgbClr val="000000"/>
              </a:solidFill>
            </a:endParaRPr>
          </a:p>
        </p:txBody>
      </p:sp>
      <p:pic>
        <p:nvPicPr>
          <p:cNvPr id="273412" name="Picture 4" descr="Two OWL Spacecraft and Earth 40KB GIF">
            <a:hlinkClick r:id="rId2"/>
            <a:extLst>
              <a:ext uri="{FF2B5EF4-FFF2-40B4-BE49-F238E27FC236}">
                <a16:creationId xmlns:a16="http://schemas.microsoft.com/office/drawing/2014/main" id="{90E9ADA7-2605-AB96-CB24-51E07A85F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556361"/>
            <a:ext cx="4299840" cy="4301280"/>
          </a:xfrm>
          <a:prstGeom prst="rect">
            <a:avLst/>
          </a:prstGeom>
          <a:noFill/>
          <a:extLst>
            <a:ext uri="{909E8E84-426E-40DD-AFC4-6F175D3DCCD1}">
              <a14:hiddenFill xmlns:a14="http://schemas.microsoft.com/office/drawing/2010/main">
                <a:solidFill>
                  <a:srgbClr val="FFFFFF"/>
                </a:solidFill>
              </a14:hiddenFill>
            </a:ext>
          </a:extLst>
        </p:spPr>
      </p:pic>
      <p:pic>
        <p:nvPicPr>
          <p:cNvPr id="273414" name="Picture 6" descr="Welcome">
            <a:extLst>
              <a:ext uri="{FF2B5EF4-FFF2-40B4-BE49-F238E27FC236}">
                <a16:creationId xmlns:a16="http://schemas.microsoft.com/office/drawing/2014/main" id="{11086856-AD9C-CD6C-5939-4E11123C4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05800"/>
            <a:ext cx="4572000" cy="2862720"/>
          </a:xfrm>
          <a:prstGeom prst="rect">
            <a:avLst/>
          </a:prstGeom>
          <a:noFill/>
          <a:extLst>
            <a:ext uri="{909E8E84-426E-40DD-AFC4-6F175D3DCCD1}">
              <a14:hiddenFill xmlns:a14="http://schemas.microsoft.com/office/drawing/2010/main">
                <a:solidFill>
                  <a:srgbClr val="FFFFFF"/>
                </a:solidFill>
              </a14:hiddenFill>
            </a:ext>
          </a:extLst>
        </p:spPr>
      </p:pic>
      <p:pic>
        <p:nvPicPr>
          <p:cNvPr id="273416" name="Picture 8" descr="Image of Air Shower">
            <a:extLst>
              <a:ext uri="{FF2B5EF4-FFF2-40B4-BE49-F238E27FC236}">
                <a16:creationId xmlns:a16="http://schemas.microsoft.com/office/drawing/2014/main" id="{59DF8C3A-3E62-98B5-86B1-BD5FC79F7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9921" y="4670281"/>
            <a:ext cx="4834080" cy="1208160"/>
          </a:xfrm>
          <a:prstGeom prst="rect">
            <a:avLst/>
          </a:prstGeom>
          <a:noFill/>
          <a:extLst>
            <a:ext uri="{909E8E84-426E-40DD-AFC4-6F175D3DCCD1}">
              <a14:hiddenFill xmlns:a14="http://schemas.microsoft.com/office/drawing/2010/main">
                <a:solidFill>
                  <a:srgbClr val="FFFFFF"/>
                </a:solidFill>
              </a14:hiddenFill>
            </a:ext>
          </a:extLst>
        </p:spPr>
      </p:pic>
      <p:sp>
        <p:nvSpPr>
          <p:cNvPr id="273418" name="Text Box 10">
            <a:extLst>
              <a:ext uri="{FF2B5EF4-FFF2-40B4-BE49-F238E27FC236}">
                <a16:creationId xmlns:a16="http://schemas.microsoft.com/office/drawing/2014/main" id="{4FE52ECB-88CC-9DCD-DAF3-82AC5999EBB9}"/>
              </a:ext>
            </a:extLst>
          </p:cNvPr>
          <p:cNvSpPr txBox="1">
            <a:spLocks noChangeArrowheads="1"/>
          </p:cNvSpPr>
          <p:nvPr/>
        </p:nvSpPr>
        <p:spPr bwMode="auto">
          <a:xfrm>
            <a:off x="195841" y="554761"/>
            <a:ext cx="698976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a:solidFill>
                  <a:srgbClr val="FFFF00"/>
                </a:solidFill>
              </a:rPr>
              <a:t>Many experiments use or will use Nitrogen Fluorescence</a:t>
            </a:r>
          </a:p>
        </p:txBody>
      </p:sp>
      <p:sp>
        <p:nvSpPr>
          <p:cNvPr id="273419" name="Text Box 11">
            <a:extLst>
              <a:ext uri="{FF2B5EF4-FFF2-40B4-BE49-F238E27FC236}">
                <a16:creationId xmlns:a16="http://schemas.microsoft.com/office/drawing/2014/main" id="{4E7C4284-C765-4CEE-EC70-803B7AA529EC}"/>
              </a:ext>
            </a:extLst>
          </p:cNvPr>
          <p:cNvSpPr txBox="1">
            <a:spLocks noChangeArrowheads="1"/>
          </p:cNvSpPr>
          <p:nvPr/>
        </p:nvSpPr>
        <p:spPr bwMode="auto">
          <a:xfrm>
            <a:off x="652321" y="1796041"/>
            <a:ext cx="3005280" cy="75380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dirty="0">
                <a:solidFill>
                  <a:srgbClr val="FFFF00"/>
                </a:solidFill>
              </a:rPr>
              <a:t>OWL and EUSO space- based experiments</a:t>
            </a:r>
          </a:p>
        </p:txBody>
      </p:sp>
      <p:sp>
        <p:nvSpPr>
          <p:cNvPr id="273420" name="Text Box 12">
            <a:extLst>
              <a:ext uri="{FF2B5EF4-FFF2-40B4-BE49-F238E27FC236}">
                <a16:creationId xmlns:a16="http://schemas.microsoft.com/office/drawing/2014/main" id="{B2446488-8AD0-D526-8063-9967814A888F}"/>
              </a:ext>
            </a:extLst>
          </p:cNvPr>
          <p:cNvSpPr txBox="1">
            <a:spLocks noChangeArrowheads="1"/>
          </p:cNvSpPr>
          <p:nvPr/>
        </p:nvSpPr>
        <p:spPr bwMode="auto">
          <a:xfrm>
            <a:off x="7511041" y="294121"/>
            <a:ext cx="117648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a:solidFill>
                  <a:srgbClr val="FFFF00"/>
                </a:solidFill>
              </a:rPr>
              <a:t>Auger</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